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3"/>
  </p:notesMasterIdLst>
  <p:sldIdLst>
    <p:sldId id="256" r:id="rId2"/>
    <p:sldId id="267" r:id="rId3"/>
    <p:sldId id="261" r:id="rId4"/>
    <p:sldId id="262" r:id="rId5"/>
    <p:sldId id="263" r:id="rId6"/>
    <p:sldId id="265" r:id="rId7"/>
    <p:sldId id="268" r:id="rId8"/>
    <p:sldId id="269" r:id="rId9"/>
    <p:sldId id="270" r:id="rId10"/>
    <p:sldId id="271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  <a:srgbClr val="FFCC99"/>
    <a:srgbClr val="003366"/>
    <a:srgbClr val="003399"/>
    <a:srgbClr val="4B90FF"/>
    <a:srgbClr val="6633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7" autoAdjust="0"/>
    <p:restoredTop sz="94289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B44FF-93FC-481D-826A-E9D463321FBE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AA10-3B38-477B-A152-54BFC1D09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AAA10-3B38-477B-A152-54BFC1D0979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D2923-072B-405B-B6B8-D823CE39B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BE1F6-9127-4701-A5E5-054F94B52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1B9D1-354C-4AE7-AB84-15DE798B9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4A292-1BC5-4998-8701-12CD6D612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A1FD2-BBF6-4F1F-A379-85CA4A3E2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ADA82-188F-4DFE-88F6-749182BDF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8C62-AE9F-43F2-A3F0-43E259146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EA23D-E9A5-4198-B11C-93618DFAA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CEE9B-9ACE-4CE6-84A0-83C9C5E13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EEB0A-0BF6-4CE2-97FA-E633E90E7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1B34E-0A53-4408-A99D-DF4E85754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DADDC-D879-4642-AD7A-CF20A200F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07FB28-381C-490C-BAB1-2DBAE3A5C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co\Desktop\Инвестпрофиль\Инвест стандарт (2)\Мультики\ФОТО\30258560063619398_7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0" y="-428625"/>
            <a:ext cx="13716000" cy="7715250"/>
          </a:xfrm>
          <a:prstGeom prst="rect">
            <a:avLst/>
          </a:prstGeom>
          <a:noFill/>
        </p:spPr>
      </p:pic>
      <p:sp>
        <p:nvSpPr>
          <p:cNvPr id="3075" name="AutoShape 7"/>
          <p:cNvSpPr>
            <a:spLocks noChangeArrowheads="1"/>
          </p:cNvSpPr>
          <p:nvPr/>
        </p:nvSpPr>
        <p:spPr bwMode="auto">
          <a:xfrm>
            <a:off x="1042988" y="331788"/>
            <a:ext cx="6948487" cy="129698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Карталинский муниципальный район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9241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предложения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5563" y="5734050"/>
            <a:ext cx="3921125" cy="622300"/>
          </a:xfrm>
          <a:noFill/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2024-2030 гг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eaLnBrk="1" hangingPunct="1"/>
            <a:endParaRPr lang="ru-RU" dirty="0" smtClean="0"/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1220788" y="620713"/>
            <a:ext cx="6591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600" b="1" i="1" dirty="0">
              <a:solidFill>
                <a:schemeClr val="bg1"/>
              </a:solidFill>
              <a:latin typeface="Batang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29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18"/>
            </a:xfrm>
            <a:prstGeom prst="rect">
              <a:avLst/>
            </a:prstGeom>
            <a:gradFill rotWithShape="1">
              <a:gsLst>
                <a:gs pos="0">
                  <a:srgbClr val="4B90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AutoShape 6"/>
            <p:cNvSpPr>
              <a:spLocks noChangeArrowheads="1"/>
            </p:cNvSpPr>
            <p:nvPr/>
          </p:nvSpPr>
          <p:spPr bwMode="auto">
            <a:xfrm>
              <a:off x="0" y="618"/>
              <a:ext cx="204" cy="3702"/>
            </a:xfrm>
            <a:prstGeom prst="flowChartProcess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9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lvl="0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диагностического центра ( кабинета)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/>
          </a:p>
        </p:txBody>
      </p:sp>
      <p:sp>
        <p:nvSpPr>
          <p:cNvPr id="12293" name="AutoShape 7"/>
          <p:cNvSpPr>
            <a:spLocks noChangeArrowheads="1"/>
          </p:cNvSpPr>
          <p:nvPr/>
        </p:nvSpPr>
        <p:spPr bwMode="auto">
          <a:xfrm>
            <a:off x="0" y="1125538"/>
            <a:ext cx="9144000" cy="73025"/>
          </a:xfrm>
          <a:prstGeom prst="flowChartProcess">
            <a:avLst/>
          </a:prstGeom>
          <a:solidFill>
            <a:srgbClr val="4B9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48" y="1296989"/>
            <a:ext cx="3643338" cy="4703779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диагностического центра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(кабинет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в городе Карталы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Потребители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жители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близлежащих населенных пунктов города и района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Преимущества: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Отсутствуют данный вид услуг , население готовы платить деньги за диагностические услуги МРТ (КТ)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Месторасположение: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Карталы, предполагаемое здание по ул. Пушкина  ( бывшее здание СЭС)  </a:t>
            </a:r>
          </a:p>
        </p:txBody>
      </p:sp>
      <p:pic>
        <p:nvPicPr>
          <p:cNvPr id="4098" name="Picture 2" descr="C:\Users\Eco\Desktop\Инвестпрофиль\Инвест стандарт (2)\Мультики\Инвестиционные предложения\02-07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2743200" cy="1828800"/>
          </a:xfrm>
          <a:prstGeom prst="rect">
            <a:avLst/>
          </a:prstGeom>
          <a:noFill/>
        </p:spPr>
      </p:pic>
      <p:pic>
        <p:nvPicPr>
          <p:cNvPr id="4099" name="Picture 3" descr="C:\Users\Eco\Desktop\Инвестпрофиль\Инвест стандарт (2)\Мультики\Инвестиционные предложения\1834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929066"/>
            <a:ext cx="3357586" cy="167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pole-pshenica-derev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8"/>
          <p:cNvSpPr>
            <a:spLocks noChangeArrowheads="1"/>
          </p:cNvSpPr>
          <p:nvPr/>
        </p:nvSpPr>
        <p:spPr bwMode="auto">
          <a:xfrm>
            <a:off x="468313" y="1555750"/>
            <a:ext cx="8208962" cy="4968875"/>
          </a:xfrm>
          <a:prstGeom prst="roundRect">
            <a:avLst>
              <a:gd name="adj" fmla="val 16667"/>
            </a:avLst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8276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		Администрация Карталинского муниципального   района готова рассмотреть любые предложения по вложению инвестиций в экономику района, в его социальную сферу, способствующие укреплению экономического потенциала, развитию инфраструктуры, повышению уровня жизни жителей района.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	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		Приглашаем к взаимовыгодному сотрудничеству!</a:t>
            </a: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1293813" y="333375"/>
            <a:ext cx="659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Карталинский муниципальный район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7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18"/>
            </a:xfrm>
            <a:prstGeom prst="rect">
              <a:avLst/>
            </a:prstGeom>
            <a:gradFill rotWithShape="1">
              <a:gsLst>
                <a:gs pos="0">
                  <a:srgbClr val="4B90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7" name="AutoShape 6"/>
            <p:cNvSpPr>
              <a:spLocks noChangeArrowheads="1"/>
            </p:cNvSpPr>
            <p:nvPr/>
          </p:nvSpPr>
          <p:spPr bwMode="auto">
            <a:xfrm>
              <a:off x="0" y="618"/>
              <a:ext cx="204" cy="3702"/>
            </a:xfrm>
            <a:prstGeom prst="flowChartProcess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9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Производство овощей в закрытом грунте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25" y="1341438"/>
            <a:ext cx="5405465" cy="530227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Описание: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Строительство тепличного комплекса по выращиванию овощей в закрытом грунте.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Потребители: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Магазины,  рынки, предприятия общественного питания, население города Карталы и Карталинского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района, соседних районов 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Преимущества: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Круглогодичное производство экологически чистой продукции, конкурирующей с импортной и производимой в других районах области. Близость к г.Карталы, основному потребителю производимой продукции.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Месторасположение: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Предполагаемые земельные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участки в п.Мичуринск Мичуринского сельского поселения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AutoShape 7"/>
          <p:cNvSpPr>
            <a:spLocks noChangeArrowheads="1"/>
          </p:cNvSpPr>
          <p:nvPr/>
        </p:nvSpPr>
        <p:spPr bwMode="auto">
          <a:xfrm>
            <a:off x="0" y="1195388"/>
            <a:ext cx="9144000" cy="73025"/>
          </a:xfrm>
          <a:prstGeom prst="flowChartProcess">
            <a:avLst/>
          </a:prstGeom>
          <a:solidFill>
            <a:srgbClr val="4B9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4" name="Picture 8" descr="ovoshi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2663825" cy="1771650"/>
          </a:xfrm>
          <a:prstGeom prst="rect">
            <a:avLst/>
          </a:prstGeom>
          <a:noFill/>
          <a:ln w="9525">
            <a:solidFill>
              <a:srgbClr val="4B90FF"/>
            </a:solidFill>
            <a:miter lim="800000"/>
            <a:headEnd/>
            <a:tailEnd/>
          </a:ln>
        </p:spPr>
      </p:pic>
      <p:pic>
        <p:nvPicPr>
          <p:cNvPr id="7175" name="Picture 9" descr="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933825"/>
            <a:ext cx="2663825" cy="2012950"/>
          </a:xfrm>
          <a:prstGeom prst="rect">
            <a:avLst/>
          </a:prstGeom>
          <a:noFill/>
          <a:ln w="9525">
            <a:solidFill>
              <a:srgbClr val="4B9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0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18"/>
            </a:xfrm>
            <a:prstGeom prst="rect">
              <a:avLst/>
            </a:prstGeom>
            <a:gradFill rotWithShape="1">
              <a:gsLst>
                <a:gs pos="0">
                  <a:srgbClr val="4B90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AutoShape 6"/>
            <p:cNvSpPr>
              <a:spLocks noChangeArrowheads="1"/>
            </p:cNvSpPr>
            <p:nvPr/>
          </p:nvSpPr>
          <p:spPr bwMode="auto">
            <a:xfrm>
              <a:off x="0" y="618"/>
              <a:ext cx="204" cy="3702"/>
            </a:xfrm>
            <a:prstGeom prst="flowChartProcess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9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Производство овощей ( ягод) в открытом грунте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1025" y="1196975"/>
            <a:ext cx="6022975" cy="5589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Описание: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Выращивание овощей в открытом грунте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Потребители: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магазины,  рынки, предприятия общественного питания, население г. Карталы и Карталинского района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Преимущества: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земельных  участков  для выращивания овощей в городе Карталы и районе. Высокое качество выпускаемой  экологически чистой продукции с хорошими вкусовыми качествами.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Месторасположение: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Предполагаемые земельные участки в 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Карталы,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Полтавском сельском поселении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AutoShape 7"/>
          <p:cNvSpPr>
            <a:spLocks noChangeArrowheads="1"/>
          </p:cNvSpPr>
          <p:nvPr/>
        </p:nvSpPr>
        <p:spPr bwMode="auto">
          <a:xfrm>
            <a:off x="0" y="1125538"/>
            <a:ext cx="9144000" cy="73025"/>
          </a:xfrm>
          <a:prstGeom prst="flowChartProcess">
            <a:avLst/>
          </a:prstGeom>
          <a:solidFill>
            <a:srgbClr val="4B9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8" name="Picture 8" descr="vyrashhivanie-tomat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14475"/>
            <a:ext cx="2735263" cy="2336800"/>
          </a:xfrm>
          <a:prstGeom prst="rect">
            <a:avLst/>
          </a:prstGeom>
          <a:noFill/>
          <a:ln w="9525">
            <a:solidFill>
              <a:srgbClr val="4B90FF"/>
            </a:solidFill>
            <a:miter lim="800000"/>
            <a:headEnd/>
            <a:tailEnd/>
          </a:ln>
        </p:spPr>
      </p:pic>
      <p:pic>
        <p:nvPicPr>
          <p:cNvPr id="8199" name="Picture 9" descr="kartofel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292600"/>
            <a:ext cx="2735263" cy="2052638"/>
          </a:xfrm>
          <a:prstGeom prst="rect">
            <a:avLst/>
          </a:prstGeom>
          <a:noFill/>
          <a:ln w="9525">
            <a:solidFill>
              <a:srgbClr val="4B9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2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18"/>
            </a:xfrm>
            <a:prstGeom prst="rect">
              <a:avLst/>
            </a:prstGeom>
            <a:gradFill rotWithShape="1">
              <a:gsLst>
                <a:gs pos="0">
                  <a:srgbClr val="4B90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5" name="AutoShape 6"/>
            <p:cNvSpPr>
              <a:spLocks noChangeArrowheads="1"/>
            </p:cNvSpPr>
            <p:nvPr/>
          </p:nvSpPr>
          <p:spPr bwMode="auto">
            <a:xfrm>
              <a:off x="0" y="618"/>
              <a:ext cx="204" cy="3702"/>
            </a:xfrm>
            <a:prstGeom prst="flowChartProcess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9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463"/>
            <a:ext cx="8229600" cy="1143001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Переработка овощной продукции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8650" y="1196975"/>
            <a:ext cx="5867400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/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Строительство цеха по производству овощных консервов: маринованные овощи (томаты, огурцы), натуральные овощные консервы (перец сладкий, свекла, морковь, томаты), овощные закусочные консервы (икра овощная, овощи резанные в томатном соусе)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Потребители: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оптовые и розничные предприятия,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жители города Карталы и Карталинского  района 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Преимущества: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максимальная приближенность к сырьевым источникам, производство экологически чистой продукции, конкурирующей с импортной и производимой в других районах области.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Месторасположение: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Предполагаемые земельные участки п.Центральный Полтавского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0" y="1125538"/>
            <a:ext cx="9144000" cy="73025"/>
          </a:xfrm>
          <a:prstGeom prst="flowChartProcess">
            <a:avLst/>
          </a:prstGeom>
          <a:solidFill>
            <a:srgbClr val="4B9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2" name="Picture 8" descr="764810_31090nothumb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2735263" cy="2408237"/>
          </a:xfrm>
          <a:prstGeom prst="rect">
            <a:avLst/>
          </a:prstGeom>
          <a:noFill/>
          <a:ln w="9525">
            <a:solidFill>
              <a:srgbClr val="4B90FF"/>
            </a:solidFill>
            <a:miter lim="800000"/>
            <a:headEnd/>
            <a:tailEnd/>
          </a:ln>
        </p:spPr>
      </p:pic>
      <p:pic>
        <p:nvPicPr>
          <p:cNvPr id="9223" name="Picture 9" descr="20140110_155042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257675"/>
            <a:ext cx="2735263" cy="2051050"/>
          </a:xfrm>
          <a:prstGeom prst="rect">
            <a:avLst/>
          </a:prstGeom>
          <a:noFill/>
          <a:ln w="9525">
            <a:solidFill>
              <a:srgbClr val="4B9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9" descr="438187_html_m186b84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221163"/>
            <a:ext cx="2879725" cy="1928812"/>
          </a:xfrm>
          <a:prstGeom prst="rect">
            <a:avLst/>
          </a:prstGeom>
          <a:noFill/>
          <a:ln w="9525">
            <a:solidFill>
              <a:srgbClr val="4B90FF"/>
            </a:solidFill>
            <a:miter lim="800000"/>
            <a:headEnd/>
            <a:tailEnd/>
          </a:ln>
        </p:spPr>
      </p:pic>
      <p:grpSp>
        <p:nvGrpSpPr>
          <p:cNvPr id="1024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4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18"/>
            </a:xfrm>
            <a:prstGeom prst="rect">
              <a:avLst/>
            </a:prstGeom>
            <a:gradFill rotWithShape="1">
              <a:gsLst>
                <a:gs pos="0">
                  <a:srgbClr val="4B90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9" name="AutoShape 6"/>
            <p:cNvSpPr>
              <a:spLocks noChangeArrowheads="1"/>
            </p:cNvSpPr>
            <p:nvPr/>
          </p:nvSpPr>
          <p:spPr bwMode="auto">
            <a:xfrm>
              <a:off x="0" y="618"/>
              <a:ext cx="204" cy="3702"/>
            </a:xfrm>
            <a:prstGeom prst="flowChartProcess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9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Строительство модульного цеха по первичной переработке скота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489" y="1266825"/>
            <a:ext cx="5664230" cy="537688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Описание: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Строительство модульного цеха по  убою и первичной переработке скота.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Потребители: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сельхозтоваропроизводители,  фермеры,  ЛПХ, граждане.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Преимущества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имеет конкуренции на местном рынке. В качестве сырья будет использован скот, выращенный на территории района.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Месторасположение: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Предполагаемые земельные участки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в: 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Варшавка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Варшавского сельского поселения</a:t>
            </a:r>
          </a:p>
        </p:txBody>
      </p:sp>
      <p:sp>
        <p:nvSpPr>
          <p:cNvPr id="10245" name="AutoShape 7"/>
          <p:cNvSpPr>
            <a:spLocks noChangeArrowheads="1"/>
          </p:cNvSpPr>
          <p:nvPr/>
        </p:nvSpPr>
        <p:spPr bwMode="auto">
          <a:xfrm>
            <a:off x="0" y="1125538"/>
            <a:ext cx="9144000" cy="73025"/>
          </a:xfrm>
          <a:prstGeom prst="flowChartProcess">
            <a:avLst/>
          </a:prstGeom>
          <a:solidFill>
            <a:srgbClr val="4B9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6" name="Picture 8" descr="Meat_1507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2879725" cy="2155825"/>
          </a:xfrm>
          <a:prstGeom prst="rect">
            <a:avLst/>
          </a:prstGeom>
          <a:noFill/>
          <a:ln w="9525">
            <a:solidFill>
              <a:srgbClr val="4B9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29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18"/>
            </a:xfrm>
            <a:prstGeom prst="rect">
              <a:avLst/>
            </a:prstGeom>
            <a:gradFill rotWithShape="1">
              <a:gsLst>
                <a:gs pos="0">
                  <a:srgbClr val="4B90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AutoShape 6"/>
            <p:cNvSpPr>
              <a:spLocks noChangeArrowheads="1"/>
            </p:cNvSpPr>
            <p:nvPr/>
          </p:nvSpPr>
          <p:spPr bwMode="auto">
            <a:xfrm>
              <a:off x="0" y="618"/>
              <a:ext cx="204" cy="3702"/>
            </a:xfrm>
            <a:prstGeom prst="flowChartProcess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9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Организация зоны отдыха, спортивного туризма</a:t>
            </a:r>
            <a:r>
              <a:rPr lang="ru-RU" sz="4000" dirty="0" smtClean="0"/>
              <a:t> </a:t>
            </a:r>
          </a:p>
        </p:txBody>
      </p:sp>
      <p:sp>
        <p:nvSpPr>
          <p:cNvPr id="12293" name="AutoShape 7"/>
          <p:cNvSpPr>
            <a:spLocks noChangeArrowheads="1"/>
          </p:cNvSpPr>
          <p:nvPr/>
        </p:nvSpPr>
        <p:spPr bwMode="auto">
          <a:xfrm>
            <a:off x="0" y="1125538"/>
            <a:ext cx="9144000" cy="73025"/>
          </a:xfrm>
          <a:prstGeom prst="flowChartProcess">
            <a:avLst/>
          </a:prstGeom>
          <a:solidFill>
            <a:srgbClr val="4B9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16" y="1296989"/>
            <a:ext cx="2857521" cy="5132407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зон массового отдыха граждан: строительство турбазы(установка кемпингов, глэмпингов), бани, сауны, кафе, спортивных площадок, кортов, бассейна, мангальной зоны, туристической тропы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Потребители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жители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близлежащих населенных пунктов города и района, г. Магнитогорска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Преимущества: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транспортная доступность,   отсутствие организованных мест отдыха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Месторасположение: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Предполагаемые земельные участки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:с.Анненское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ст.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Запасное Анненского сельского поселения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Eco\Desktop\Инвестпрофиль\Инвест стандарт (2)\Мультики\00_IMG_5912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2680601" cy="1785950"/>
          </a:xfrm>
          <a:prstGeom prst="rect">
            <a:avLst/>
          </a:prstGeom>
          <a:noFill/>
        </p:spPr>
      </p:pic>
      <p:pic>
        <p:nvPicPr>
          <p:cNvPr id="17411" name="Picture 3" descr="C:\Users\Eco\Desktop\Инвестпрофиль\Инвест стандарт (2)\Мультики\1695243812_bigfoto-name-p-doma-dlya-turbaz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714488"/>
            <a:ext cx="2786082" cy="1857388"/>
          </a:xfrm>
          <a:prstGeom prst="rect">
            <a:avLst/>
          </a:prstGeom>
          <a:noFill/>
        </p:spPr>
      </p:pic>
      <p:pic>
        <p:nvPicPr>
          <p:cNvPr id="17412" name="Picture 4" descr="C:\Users\Eco\Desktop\Инвестпрофиль\Инвест стандарт (2)\Мультики\1632550387_1-p-banya-na-baze-otdikha-fot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4143380"/>
            <a:ext cx="2786082" cy="1857388"/>
          </a:xfrm>
          <a:prstGeom prst="rect">
            <a:avLst/>
          </a:prstGeom>
          <a:noFill/>
        </p:spPr>
      </p:pic>
      <p:pic>
        <p:nvPicPr>
          <p:cNvPr id="17413" name="Picture 5" descr="C:\Users\Eco\Desktop\Инвестпрофиль\Инвест стандарт (2)\Мультики\14015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4899" y="3857628"/>
            <a:ext cx="2791727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29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18"/>
            </a:xfrm>
            <a:prstGeom prst="rect">
              <a:avLst/>
            </a:prstGeom>
            <a:gradFill rotWithShape="1">
              <a:gsLst>
                <a:gs pos="0">
                  <a:srgbClr val="4B90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AutoShape 6"/>
            <p:cNvSpPr>
              <a:spLocks noChangeArrowheads="1"/>
            </p:cNvSpPr>
            <p:nvPr/>
          </p:nvSpPr>
          <p:spPr bwMode="auto">
            <a:xfrm>
              <a:off x="0" y="618"/>
              <a:ext cx="204" cy="3702"/>
            </a:xfrm>
            <a:prstGeom prst="flowChartProcess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9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Строительство модульного завода по изготовлению строительных материалов</a:t>
            </a:r>
            <a:endParaRPr lang="ru-RU" sz="2400" dirty="0" smtClean="0"/>
          </a:p>
        </p:txBody>
      </p:sp>
      <p:sp>
        <p:nvSpPr>
          <p:cNvPr id="12293" name="AutoShape 7"/>
          <p:cNvSpPr>
            <a:spLocks noChangeArrowheads="1"/>
          </p:cNvSpPr>
          <p:nvPr/>
        </p:nvSpPr>
        <p:spPr bwMode="auto">
          <a:xfrm>
            <a:off x="0" y="1125538"/>
            <a:ext cx="9144000" cy="73025"/>
          </a:xfrm>
          <a:prstGeom prst="flowChartProcess">
            <a:avLst/>
          </a:prstGeom>
          <a:solidFill>
            <a:srgbClr val="4B9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48" y="1500174"/>
            <a:ext cx="3929090" cy="4929222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территории  Сухореченского сельского поселения месторождение цементных глин, флюсовых известняков, что предполагает  возможность изготовления строительных материалов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Потребители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жители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близлежащих населенных пунктов города и района,  соседних районов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Преимущества: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транспортная доступность,   отсутствие заводов по изготовлению стройматериалов в ближайших районах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Месторасположение: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Предполагаемый  участок  в Сухореченском сельском поселении</a:t>
            </a:r>
          </a:p>
        </p:txBody>
      </p:sp>
      <p:pic>
        <p:nvPicPr>
          <p:cNvPr id="1026" name="Picture 2" descr="C:\Users\Eco\Desktop\Инвестпрофиль\Инвест стандарт (2)\Мультики\Инвестиционные предложения\Press-dlya-kirpichnogo-mini-zav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272950" cy="2184402"/>
          </a:xfrm>
          <a:prstGeom prst="rect">
            <a:avLst/>
          </a:prstGeom>
          <a:noFill/>
        </p:spPr>
      </p:pic>
      <p:pic>
        <p:nvPicPr>
          <p:cNvPr id="1027" name="Picture 3" descr="C:\Users\Eco\Desktop\Инвестпрофиль\Инвест стандарт (2)\Мультики\Инвестиционные предложения\1865_stroitelstvo-zavodov-zhbi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3253429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3286172"/>
            <a:ext cx="9144000" cy="6858000"/>
            <a:chOff x="0" y="0"/>
            <a:chExt cx="5760" cy="4320"/>
          </a:xfrm>
        </p:grpSpPr>
        <p:sp>
          <p:nvSpPr>
            <p:cNvPr id="1229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18"/>
            </a:xfrm>
            <a:prstGeom prst="rect">
              <a:avLst/>
            </a:prstGeom>
            <a:gradFill rotWithShape="1">
              <a:gsLst>
                <a:gs pos="0">
                  <a:srgbClr val="4B90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AutoShape 6"/>
            <p:cNvSpPr>
              <a:spLocks noChangeArrowheads="1"/>
            </p:cNvSpPr>
            <p:nvPr/>
          </p:nvSpPr>
          <p:spPr bwMode="auto">
            <a:xfrm>
              <a:off x="0" y="618"/>
              <a:ext cx="204" cy="3702"/>
            </a:xfrm>
            <a:prstGeom prst="flowChartProcess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9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Восстановление ипподрома и создание конного клуба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2293" name="AutoShape 7"/>
          <p:cNvSpPr>
            <a:spLocks noChangeArrowheads="1"/>
          </p:cNvSpPr>
          <p:nvPr/>
        </p:nvSpPr>
        <p:spPr bwMode="auto">
          <a:xfrm>
            <a:off x="0" y="1125538"/>
            <a:ext cx="9144000" cy="73025"/>
          </a:xfrm>
          <a:prstGeom prst="flowChartProcess">
            <a:avLst/>
          </a:prstGeom>
          <a:solidFill>
            <a:srgbClr val="4B9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16" y="1296989"/>
            <a:ext cx="2857521" cy="5132407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Восстановление ипподрома и создание конного клуба.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Конный клуб предполагает  широкий спектр услуг, включающий прокат лошадей, конные прогулки, обучение верховой езде, участие в спортивных соревнованиях, организацию праздников, скачек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Потребители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жители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города района, Челябинской области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Преимущества: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территории близлежащих районов отсутствуют конные клубы, ипподром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Месторасположение: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г.Карталы, предполагаемый участок, кадастровый номер </a:t>
            </a:r>
            <a:r>
              <a:rPr lang="ru-RU" sz="1200" dirty="0" smtClean="0"/>
              <a:t>7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4:08:4701031 </a:t>
            </a:r>
          </a:p>
        </p:txBody>
      </p:sp>
      <p:pic>
        <p:nvPicPr>
          <p:cNvPr id="2051" name="Picture 3" descr="C:\Users\Eco\Desktop\Инвестпрофиль\Инвест стандарт (2)\Мультики\Инвестиционные предложения\amazing-young-cowgirl-sitting-on-horse-outdoors_171337-18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2571768" cy="3857652"/>
          </a:xfrm>
          <a:prstGeom prst="rect">
            <a:avLst/>
          </a:prstGeom>
          <a:noFill/>
        </p:spPr>
      </p:pic>
      <p:pic>
        <p:nvPicPr>
          <p:cNvPr id="2052" name="Picture 4" descr="C:\Users\Eco\Desktop\Инвестпрофиль\Инвест стандарт (2)\Мультики\Инвестиционные предложения\horses-running-on-field-against-sky_1048944-7977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71612"/>
            <a:ext cx="2786082" cy="1857388"/>
          </a:xfrm>
          <a:prstGeom prst="rect">
            <a:avLst/>
          </a:prstGeom>
          <a:noFill/>
        </p:spPr>
      </p:pic>
      <p:pic>
        <p:nvPicPr>
          <p:cNvPr id="2053" name="Picture 5" descr="C:\Users\Eco\Desktop\Инвестпрофиль\Инвест стандарт (2)\Мультики\Инвестиционные предложения\the-girl-rides-a-horse_1321-1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786189"/>
            <a:ext cx="2857519" cy="1905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29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18"/>
            </a:xfrm>
            <a:prstGeom prst="rect">
              <a:avLst/>
            </a:prstGeom>
            <a:gradFill rotWithShape="1">
              <a:gsLst>
                <a:gs pos="0">
                  <a:srgbClr val="4B90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AutoShape 6"/>
            <p:cNvSpPr>
              <a:spLocks noChangeArrowheads="1"/>
            </p:cNvSpPr>
            <p:nvPr/>
          </p:nvSpPr>
          <p:spPr bwMode="auto">
            <a:xfrm>
              <a:off x="0" y="618"/>
              <a:ext cx="204" cy="3702"/>
            </a:xfrm>
            <a:prstGeom prst="flowChartProcess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9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lvl="0" eaLnBrk="1" hangingPunct="1"/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оздоровительного (банного) комплекса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12293" name="AutoShape 7"/>
          <p:cNvSpPr>
            <a:spLocks noChangeArrowheads="1"/>
          </p:cNvSpPr>
          <p:nvPr/>
        </p:nvSpPr>
        <p:spPr bwMode="auto">
          <a:xfrm>
            <a:off x="0" y="1125538"/>
            <a:ext cx="9144000" cy="73025"/>
          </a:xfrm>
          <a:prstGeom prst="flowChartProcess">
            <a:avLst/>
          </a:prstGeom>
          <a:solidFill>
            <a:srgbClr val="4B9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4679" y="1296989"/>
            <a:ext cx="2928957" cy="5561011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территории  города и района отсутствуют оздоровительные (банные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спортивные, развлекательные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комплексы, но есть объект незавершенного строительства Общая площадь застройки: 1106 кв.м., степень застройки – 80%. Этажность: 2.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Потребители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жители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близлежащих населенных пунктов города и района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Преимущества: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транспортная доступность, расположен объект в центре города, имеется возможность расположить стоянку, имеются удобные подъездные пути; отсутствует конкуренция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Месторасположение: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Карталы, ул. Ленина, стр. 37-А. Расположен объект в центре города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Eco\AppData\Local\Temp\Rar$DIa10112.7034\DSC02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2571768" cy="18573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1428737"/>
            <a:ext cx="23574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Объект незавершенного строительства подлежит реконструкции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Eco\Desktop\Инвестпрофиль\Инвест стандарт (2)\Мультики\Инвестиционные предложения\slid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071942"/>
            <a:ext cx="2828932" cy="1904373"/>
          </a:xfrm>
          <a:prstGeom prst="rect">
            <a:avLst/>
          </a:prstGeom>
          <a:noFill/>
        </p:spPr>
      </p:pic>
      <p:pic>
        <p:nvPicPr>
          <p:cNvPr id="3076" name="Picture 4" descr="C:\Users\Eco\Desktop\Инвестпрофиль\Инвест стандарт (2)\Мультики\Инвестиционные предложения\a098ae79d120fb965cc2456ce850536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714488"/>
            <a:ext cx="2790797" cy="1920907"/>
          </a:xfrm>
          <a:prstGeom prst="rect">
            <a:avLst/>
          </a:prstGeom>
          <a:noFill/>
        </p:spPr>
      </p:pic>
      <p:pic>
        <p:nvPicPr>
          <p:cNvPr id="3077" name="Picture 5" descr="C:\Users\Eco\Desktop\Инвестпрофиль\Инвест стандарт (2)\Мультики\Инвестиционные предложения\1703547956_mykaleidoscope-ru-p-chan-banya-pod-otkritim-nebom-krasivo-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00" y="-3429000"/>
            <a:ext cx="4190944" cy="2357406"/>
          </a:xfrm>
          <a:prstGeom prst="rect">
            <a:avLst/>
          </a:prstGeom>
          <a:noFill/>
        </p:spPr>
      </p:pic>
      <p:pic>
        <p:nvPicPr>
          <p:cNvPr id="3078" name="Picture 6" descr="C:\Users\Eco\Desktop\Инвестпрофиль\Инвест стандарт (2)\Мультики\Инвестиционные предложения\1703547956_mykaleidoscope-ru-p-chan-banya-pod-otkritim-nebom-krasivo-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620000" y="-3429000"/>
            <a:ext cx="3901440" cy="2194560"/>
          </a:xfrm>
          <a:prstGeom prst="rect">
            <a:avLst/>
          </a:prstGeom>
          <a:noFill/>
        </p:spPr>
      </p:pic>
      <p:pic>
        <p:nvPicPr>
          <p:cNvPr id="3079" name="Picture 7" descr="C:\Users\Eco\Desktop\Инвестпрофиль\Инвест стандарт (2)\Мультики\Инвестиционные предложения\1632545503_1-p-obshchestvennaya-banya-foto-vnutri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286256"/>
            <a:ext cx="2500330" cy="1667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72</Words>
  <Application>Microsoft Office PowerPoint</Application>
  <PresentationFormat>Экран (4:3)</PresentationFormat>
  <Paragraphs>117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Инвестиционные предложения </vt:lpstr>
      <vt:lpstr>Производство овощей в закрытом грунте </vt:lpstr>
      <vt:lpstr>Производство овощей ( ягод) в открытом грунте </vt:lpstr>
      <vt:lpstr>Переработка овощной продукции </vt:lpstr>
      <vt:lpstr>Строительство модульного цеха по первичной переработке скота  </vt:lpstr>
      <vt:lpstr>Организация зоны отдыха, спортивного туризма </vt:lpstr>
      <vt:lpstr>Строительство модульного завода по изготовлению строительных материалов</vt:lpstr>
      <vt:lpstr>Восстановление ипподрома и создание конного клуба </vt:lpstr>
      <vt:lpstr> Создание оздоровительного (банного) комплекса </vt:lpstr>
      <vt:lpstr>Создание диагностического центра ( кабинета)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Инвестиционные предложения</dc:title>
  <dc:creator>Траченк</dc:creator>
  <cp:lastModifiedBy>c400</cp:lastModifiedBy>
  <cp:revision>100</cp:revision>
  <dcterms:created xsi:type="dcterms:W3CDTF">2015-05-19T03:47:18Z</dcterms:created>
  <dcterms:modified xsi:type="dcterms:W3CDTF">2024-07-03T08:38:07Z</dcterms:modified>
</cp:coreProperties>
</file>